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3228"/>
    <p:restoredTop sz="94671"/>
  </p:normalViewPr>
  <p:slideViewPr>
    <p:cSldViewPr snapToGrid="0" snapToObjects="1">
      <p:cViewPr>
        <p:scale>
          <a:sx n="70" d="100"/>
          <a:sy n="70" d="100"/>
        </p:scale>
        <p:origin x="-144" y="7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4C3A3A14-50DC-BA44-9DD8-560CB4886776}" type="datetimeFigureOut">
              <a:rPr lang="en-US" smtClean="0"/>
              <a:t>10/6/18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9C5DAE3-EF2E-7448-97F4-69BC3B3F1182}" type="slidenum">
              <a:rPr lang="en-US" smtClean="0"/>
              <a:t>‹#›</a:t>
            </a:fld>
            <a:endParaRPr lang="en-US"/>
          </a:p>
        </p:txBody>
      </p:sp>
    </p:spTree>
    <p:extLst>
      <p:ext uri="{BB962C8B-B14F-4D97-AF65-F5344CB8AC3E}">
        <p14:creationId xmlns:p14="http://schemas.microsoft.com/office/powerpoint/2010/main" val="191337034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C3A3A14-50DC-BA44-9DD8-560CB4886776}" type="datetimeFigureOut">
              <a:rPr lang="en-US" smtClean="0"/>
              <a:t>10/6/18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C5DAE3-EF2E-7448-97F4-69BC3B3F1182}" type="slidenum">
              <a:rPr lang="en-US" smtClean="0"/>
              <a:t>‹#›</a:t>
            </a:fld>
            <a:endParaRPr lang="en-US"/>
          </a:p>
        </p:txBody>
      </p:sp>
    </p:spTree>
    <p:extLst>
      <p:ext uri="{BB962C8B-B14F-4D97-AF65-F5344CB8AC3E}">
        <p14:creationId xmlns:p14="http://schemas.microsoft.com/office/powerpoint/2010/main" val="1530451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C3A3A14-50DC-BA44-9DD8-560CB4886776}" type="datetimeFigureOut">
              <a:rPr lang="en-US" smtClean="0"/>
              <a:t>10/6/18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C5DAE3-EF2E-7448-97F4-69BC3B3F1182}" type="slidenum">
              <a:rPr lang="en-US" smtClean="0"/>
              <a:t>‹#›</a:t>
            </a:fld>
            <a:endParaRPr lang="en-US"/>
          </a:p>
        </p:txBody>
      </p:sp>
    </p:spTree>
    <p:extLst>
      <p:ext uri="{BB962C8B-B14F-4D97-AF65-F5344CB8AC3E}">
        <p14:creationId xmlns:p14="http://schemas.microsoft.com/office/powerpoint/2010/main" val="4005877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C3A3A14-50DC-BA44-9DD8-560CB4886776}" type="datetimeFigureOut">
              <a:rPr lang="en-US" smtClean="0"/>
              <a:t>10/6/18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C5DAE3-EF2E-7448-97F4-69BC3B3F1182}" type="slidenum">
              <a:rPr lang="en-US" smtClean="0"/>
              <a:t>‹#›</a:t>
            </a:fld>
            <a:endParaRPr lang="en-US"/>
          </a:p>
        </p:txBody>
      </p:sp>
    </p:spTree>
    <p:extLst>
      <p:ext uri="{BB962C8B-B14F-4D97-AF65-F5344CB8AC3E}">
        <p14:creationId xmlns:p14="http://schemas.microsoft.com/office/powerpoint/2010/main" val="3754477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4" name="Date Placeholder 3"/>
          <p:cNvSpPr>
            <a:spLocks noGrp="1"/>
          </p:cNvSpPr>
          <p:nvPr>
            <p:ph type="dt" sz="half" idx="10"/>
          </p:nvPr>
        </p:nvSpPr>
        <p:spPr/>
        <p:txBody>
          <a:bodyPr/>
          <a:lstStyle/>
          <a:p>
            <a:fld id="{4C3A3A14-50DC-BA44-9DD8-560CB4886776}" type="datetimeFigureOut">
              <a:rPr lang="en-US" smtClean="0"/>
              <a:t>10/6/18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C5DAE3-EF2E-7448-97F4-69BC3B3F1182}" type="slidenum">
              <a:rPr lang="en-US" smtClean="0"/>
              <a:t>‹#›</a:t>
            </a:fld>
            <a:endParaRPr lang="en-US"/>
          </a:p>
        </p:txBody>
      </p:sp>
    </p:spTree>
    <p:extLst>
      <p:ext uri="{BB962C8B-B14F-4D97-AF65-F5344CB8AC3E}">
        <p14:creationId xmlns:p14="http://schemas.microsoft.com/office/powerpoint/2010/main" val="6817903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C3A3A14-50DC-BA44-9DD8-560CB4886776}" type="datetimeFigureOut">
              <a:rPr lang="en-US" smtClean="0"/>
              <a:t>10/6/18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C5DAE3-EF2E-7448-97F4-69BC3B3F1182}" type="slidenum">
              <a:rPr lang="en-US" smtClean="0"/>
              <a:t>‹#›</a:t>
            </a:fld>
            <a:endParaRPr lang="en-US"/>
          </a:p>
        </p:txBody>
      </p:sp>
    </p:spTree>
    <p:extLst>
      <p:ext uri="{BB962C8B-B14F-4D97-AF65-F5344CB8AC3E}">
        <p14:creationId xmlns:p14="http://schemas.microsoft.com/office/powerpoint/2010/main" val="3188115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C3A3A14-50DC-BA44-9DD8-560CB4886776}" type="datetimeFigureOut">
              <a:rPr lang="en-US" smtClean="0"/>
              <a:t>10/6/18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C5DAE3-EF2E-7448-97F4-69BC3B3F1182}" type="slidenum">
              <a:rPr lang="en-US" smtClean="0"/>
              <a:t>‹#›</a:t>
            </a:fld>
            <a:endParaRPr lang="en-US"/>
          </a:p>
        </p:txBody>
      </p:sp>
    </p:spTree>
    <p:extLst>
      <p:ext uri="{BB962C8B-B14F-4D97-AF65-F5344CB8AC3E}">
        <p14:creationId xmlns:p14="http://schemas.microsoft.com/office/powerpoint/2010/main" val="1081094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4C3A3A14-50DC-BA44-9DD8-560CB4886776}" type="datetimeFigureOut">
              <a:rPr lang="en-US" smtClean="0"/>
              <a:t>10/6/18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C5DAE3-EF2E-7448-97F4-69BC3B3F1182}" type="slidenum">
              <a:rPr lang="en-US" smtClean="0"/>
              <a:t>‹#›</a:t>
            </a:fld>
            <a:endParaRPr lang="en-US"/>
          </a:p>
        </p:txBody>
      </p:sp>
    </p:spTree>
    <p:extLst>
      <p:ext uri="{BB962C8B-B14F-4D97-AF65-F5344CB8AC3E}">
        <p14:creationId xmlns:p14="http://schemas.microsoft.com/office/powerpoint/2010/main" val="2882138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A3A14-50DC-BA44-9DD8-560CB4886776}" type="datetimeFigureOut">
              <a:rPr lang="en-US" smtClean="0"/>
              <a:t>10/6/18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C5DAE3-EF2E-7448-97F4-69BC3B3F1182}" type="slidenum">
              <a:rPr lang="en-US" smtClean="0"/>
              <a:t>‹#›</a:t>
            </a:fld>
            <a:endParaRPr lang="en-US"/>
          </a:p>
        </p:txBody>
      </p:sp>
    </p:spTree>
    <p:extLst>
      <p:ext uri="{BB962C8B-B14F-4D97-AF65-F5344CB8AC3E}">
        <p14:creationId xmlns:p14="http://schemas.microsoft.com/office/powerpoint/2010/main" val="3675648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C3A3A14-50DC-BA44-9DD8-560CB4886776}" type="datetimeFigureOut">
              <a:rPr lang="en-US" smtClean="0"/>
              <a:t>10/6/18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C5DAE3-EF2E-7448-97F4-69BC3B3F1182}" type="slidenum">
              <a:rPr lang="en-US" smtClean="0"/>
              <a:t>‹#›</a:t>
            </a:fld>
            <a:endParaRPr lang="en-US"/>
          </a:p>
        </p:txBody>
      </p:sp>
    </p:spTree>
    <p:extLst>
      <p:ext uri="{BB962C8B-B14F-4D97-AF65-F5344CB8AC3E}">
        <p14:creationId xmlns:p14="http://schemas.microsoft.com/office/powerpoint/2010/main" val="2135837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5" name="Date Placeholder 4"/>
          <p:cNvSpPr>
            <a:spLocks noGrp="1"/>
          </p:cNvSpPr>
          <p:nvPr>
            <p:ph type="dt" sz="half" idx="10"/>
          </p:nvPr>
        </p:nvSpPr>
        <p:spPr/>
        <p:txBody>
          <a:bodyPr/>
          <a:lstStyle/>
          <a:p>
            <a:fld id="{4C3A3A14-50DC-BA44-9DD8-560CB4886776}" type="datetimeFigureOut">
              <a:rPr lang="en-US" smtClean="0"/>
              <a:t>10/6/18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A9C5DAE3-EF2E-7448-97F4-69BC3B3F1182}" type="slidenum">
              <a:rPr lang="en-US" smtClean="0"/>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1971480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C3A3A14-50DC-BA44-9DD8-560CB4886776}" type="datetimeFigureOut">
              <a:rPr lang="en-US" smtClean="0"/>
              <a:t>10/6/18</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9C5DAE3-EF2E-7448-97F4-69BC3B3F1182}" type="slidenum">
              <a:rPr lang="en-US" smtClean="0"/>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extLst>
      <p:ext uri="{BB962C8B-B14F-4D97-AF65-F5344CB8AC3E}">
        <p14:creationId xmlns:p14="http://schemas.microsoft.com/office/powerpoint/2010/main" val="322605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72AF0-0DCC-734E-ABAA-70B5A5BB822D}"/>
              </a:ext>
            </a:extLst>
          </p:cNvPr>
          <p:cNvSpPr>
            <a:spLocks noGrp="1"/>
          </p:cNvSpPr>
          <p:nvPr>
            <p:ph type="ctrTitle"/>
          </p:nvPr>
        </p:nvSpPr>
        <p:spPr/>
        <p:txBody>
          <a:bodyPr/>
          <a:lstStyle/>
          <a:p>
            <a:r>
              <a:rPr lang="en-US" dirty="0"/>
              <a:t>Panama</a:t>
            </a:r>
          </a:p>
        </p:txBody>
      </p:sp>
      <p:sp>
        <p:nvSpPr>
          <p:cNvPr id="3" name="Subtitle 2">
            <a:extLst>
              <a:ext uri="{FF2B5EF4-FFF2-40B4-BE49-F238E27FC236}">
                <a16:creationId xmlns:a16="http://schemas.microsoft.com/office/drawing/2014/main" id="{7E4AF132-2CCA-C741-9DEB-2162A12FBB9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80627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FD9D8-8A83-2B46-8294-2B669D07F16F}"/>
              </a:ext>
            </a:extLst>
          </p:cNvPr>
          <p:cNvSpPr>
            <a:spLocks noGrp="1"/>
          </p:cNvSpPr>
          <p:nvPr>
            <p:ph type="title"/>
          </p:nvPr>
        </p:nvSpPr>
        <p:spPr/>
        <p:txBody>
          <a:bodyPr/>
          <a:lstStyle/>
          <a:p>
            <a:r>
              <a:rPr lang="en-US" dirty="0"/>
              <a:t>Transnational issues</a:t>
            </a:r>
          </a:p>
        </p:txBody>
      </p:sp>
      <p:sp>
        <p:nvSpPr>
          <p:cNvPr id="3" name="Content Placeholder 2">
            <a:extLst>
              <a:ext uri="{FF2B5EF4-FFF2-40B4-BE49-F238E27FC236}">
                <a16:creationId xmlns:a16="http://schemas.microsoft.com/office/drawing/2014/main" id="{642A269B-1D91-AA4D-B36B-4EDE6C3DBA66}"/>
              </a:ext>
            </a:extLst>
          </p:cNvPr>
          <p:cNvSpPr>
            <a:spLocks noGrp="1"/>
          </p:cNvSpPr>
          <p:nvPr>
            <p:ph idx="1"/>
          </p:nvPr>
        </p:nvSpPr>
        <p:spPr/>
        <p:txBody>
          <a:bodyPr/>
          <a:lstStyle/>
          <a:p>
            <a:r>
              <a:rPr lang="en-US" dirty="0"/>
              <a:t>There are organized illegal narcotics operations in Colombia that operate within the remote border region with Panama.</a:t>
            </a:r>
          </a:p>
          <a:p>
            <a:r>
              <a:rPr lang="en-US" dirty="0"/>
              <a:t>There are currently 15,614 refugees from Colombia (2016) and 107,442 refugees from Venezuela (2017).</a:t>
            </a:r>
          </a:p>
          <a:p>
            <a:r>
              <a:rPr lang="en-US" dirty="0"/>
              <a:t>Panama is a major cocaine transshipment point and primary money-laundering center for narcotics revenue, there is heavy money-laundering activity in the Colon Free Zone, and official corruption remains a major problem. However, monitoring of financial transactions is improving.</a:t>
            </a:r>
          </a:p>
        </p:txBody>
      </p:sp>
    </p:spTree>
    <p:extLst>
      <p:ext uri="{BB962C8B-B14F-4D97-AF65-F5344CB8AC3E}">
        <p14:creationId xmlns:p14="http://schemas.microsoft.com/office/powerpoint/2010/main" val="4154099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6436-DA5B-7B4E-91E5-266EA0B83919}"/>
              </a:ext>
            </a:extLst>
          </p:cNvPr>
          <p:cNvSpPr>
            <a:spLocks noGrp="1"/>
          </p:cNvSpPr>
          <p:nvPr>
            <p:ph type="title"/>
          </p:nvPr>
        </p:nvSpPr>
        <p:spPr/>
        <p:txBody>
          <a:bodyPr/>
          <a:lstStyle/>
          <a:p>
            <a:r>
              <a:rPr lang="en-US" dirty="0"/>
              <a:t>Operation World: Prayer Challenge</a:t>
            </a:r>
          </a:p>
        </p:txBody>
      </p:sp>
      <p:sp>
        <p:nvSpPr>
          <p:cNvPr id="3" name="Content Placeholder 2">
            <a:extLst>
              <a:ext uri="{FF2B5EF4-FFF2-40B4-BE49-F238E27FC236}">
                <a16:creationId xmlns:a16="http://schemas.microsoft.com/office/drawing/2014/main" id="{3C4A134B-2077-4F47-BC09-2DD389503B85}"/>
              </a:ext>
            </a:extLst>
          </p:cNvPr>
          <p:cNvSpPr>
            <a:spLocks noGrp="1"/>
          </p:cNvSpPr>
          <p:nvPr>
            <p:ph idx="1"/>
          </p:nvPr>
        </p:nvSpPr>
        <p:spPr/>
        <p:txBody>
          <a:bodyPr/>
          <a:lstStyle/>
          <a:p>
            <a:r>
              <a:rPr lang="en-US" dirty="0"/>
              <a:t>Missionary vision. Panama is developing into a sending nation. There are over 94 Panamanians serving cross-culturally, a number bound to increase. A number of agencies work to mobilize the Church into world missions (YWAM, </a:t>
            </a:r>
            <a:r>
              <a:rPr lang="en-US" dirty="0" err="1"/>
              <a:t>AoG</a:t>
            </a:r>
            <a:r>
              <a:rPr lang="en-US" dirty="0"/>
              <a:t>, Baptists, others). The network PAAM (“Panamanians Reaching the World”) is at the vital core of the movement and brings together dozens of ministries and denominations. The main obstacles to greater mission sending are lack of unity, lack of vision, and lack of training.</a:t>
            </a:r>
          </a:p>
        </p:txBody>
      </p:sp>
    </p:spTree>
    <p:extLst>
      <p:ext uri="{BB962C8B-B14F-4D97-AF65-F5344CB8AC3E}">
        <p14:creationId xmlns:p14="http://schemas.microsoft.com/office/powerpoint/2010/main" val="273717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C21E7-CA66-DE4F-8B0D-822B8D82AC5E}"/>
              </a:ext>
            </a:extLst>
          </p:cNvPr>
          <p:cNvSpPr>
            <a:spLocks noGrp="1"/>
          </p:cNvSpPr>
          <p:nvPr>
            <p:ph type="title"/>
          </p:nvPr>
        </p:nvSpPr>
        <p:spPr/>
        <p:txBody>
          <a:bodyPr/>
          <a:lstStyle/>
          <a:p>
            <a:endParaRPr lang="en-US"/>
          </a:p>
        </p:txBody>
      </p:sp>
      <p:pic>
        <p:nvPicPr>
          <p:cNvPr id="10" name="Content Placeholder 9">
            <a:extLst>
              <a:ext uri="{FF2B5EF4-FFF2-40B4-BE49-F238E27FC236}">
                <a16:creationId xmlns:a16="http://schemas.microsoft.com/office/drawing/2014/main" id="{8AA2CD28-0091-2E4A-9670-D04EC902558E}"/>
              </a:ext>
            </a:extLst>
          </p:cNvPr>
          <p:cNvPicPr>
            <a:picLocks noGrp="1" noChangeAspect="1"/>
          </p:cNvPicPr>
          <p:nvPr>
            <p:ph idx="1"/>
          </p:nvPr>
        </p:nvPicPr>
        <p:blipFill>
          <a:blip r:embed="rId2"/>
          <a:stretch>
            <a:fillRect/>
          </a:stretch>
        </p:blipFill>
        <p:spPr>
          <a:xfrm>
            <a:off x="609600" y="999461"/>
            <a:ext cx="10738496" cy="4896754"/>
          </a:xfrm>
        </p:spPr>
      </p:pic>
    </p:spTree>
    <p:extLst>
      <p:ext uri="{BB962C8B-B14F-4D97-AF65-F5344CB8AC3E}">
        <p14:creationId xmlns:p14="http://schemas.microsoft.com/office/powerpoint/2010/main" val="1609535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3982-7471-5345-8AC6-BB7BE812D7F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D2C3817-2E7F-564C-9231-326EEF8342D2}"/>
              </a:ext>
            </a:extLst>
          </p:cNvPr>
          <p:cNvPicPr>
            <a:picLocks noGrp="1" noChangeAspect="1"/>
          </p:cNvPicPr>
          <p:nvPr>
            <p:ph idx="1"/>
          </p:nvPr>
        </p:nvPicPr>
        <p:blipFill>
          <a:blip r:embed="rId2"/>
          <a:stretch>
            <a:fillRect/>
          </a:stretch>
        </p:blipFill>
        <p:spPr>
          <a:xfrm>
            <a:off x="907963" y="0"/>
            <a:ext cx="10376074" cy="6910466"/>
          </a:xfrm>
        </p:spPr>
      </p:pic>
    </p:spTree>
    <p:extLst>
      <p:ext uri="{BB962C8B-B14F-4D97-AF65-F5344CB8AC3E}">
        <p14:creationId xmlns:p14="http://schemas.microsoft.com/office/powerpoint/2010/main" val="3588354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41129-73BA-7646-BFA6-4502DBAA165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70AF022D-A004-9A44-A091-AA40216A66A0}"/>
              </a:ext>
            </a:extLst>
          </p:cNvPr>
          <p:cNvPicPr>
            <a:picLocks noGrp="1" noChangeAspect="1"/>
          </p:cNvPicPr>
          <p:nvPr>
            <p:ph idx="1"/>
          </p:nvPr>
        </p:nvPicPr>
        <p:blipFill>
          <a:blip r:embed="rId2"/>
          <a:stretch>
            <a:fillRect/>
          </a:stretch>
        </p:blipFill>
        <p:spPr>
          <a:xfrm>
            <a:off x="19050" y="0"/>
            <a:ext cx="12172950" cy="6858000"/>
          </a:xfrm>
        </p:spPr>
      </p:pic>
    </p:spTree>
    <p:extLst>
      <p:ext uri="{BB962C8B-B14F-4D97-AF65-F5344CB8AC3E}">
        <p14:creationId xmlns:p14="http://schemas.microsoft.com/office/powerpoint/2010/main" val="3942971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561A6-4F53-D54F-80EB-23CB3443D63B}"/>
              </a:ext>
            </a:extLst>
          </p:cNvPr>
          <p:cNvSpPr>
            <a:spLocks noGrp="1"/>
          </p:cNvSpPr>
          <p:nvPr>
            <p:ph type="title"/>
          </p:nvPr>
        </p:nvSpPr>
        <p:spPr/>
        <p:txBody>
          <a:bodyPr/>
          <a:lstStyle/>
          <a:p>
            <a:r>
              <a:rPr lang="en-US" dirty="0"/>
              <a:t>Geography</a:t>
            </a:r>
          </a:p>
        </p:txBody>
      </p:sp>
      <p:sp>
        <p:nvSpPr>
          <p:cNvPr id="3" name="Content Placeholder 2">
            <a:extLst>
              <a:ext uri="{FF2B5EF4-FFF2-40B4-BE49-F238E27FC236}">
                <a16:creationId xmlns:a16="http://schemas.microsoft.com/office/drawing/2014/main" id="{D4AC4EF4-97A0-7345-BE3E-AD9B96DBDC85}"/>
              </a:ext>
            </a:extLst>
          </p:cNvPr>
          <p:cNvSpPr>
            <a:spLocks noGrp="1"/>
          </p:cNvSpPr>
          <p:nvPr>
            <p:ph idx="1"/>
          </p:nvPr>
        </p:nvSpPr>
        <p:spPr/>
        <p:txBody>
          <a:bodyPr/>
          <a:lstStyle/>
          <a:p>
            <a:r>
              <a:rPr lang="en-US" dirty="0"/>
              <a:t>Borders the Caribbean Sea and the North Pacific Ocean and is between Colombia and Costa Rica</a:t>
            </a:r>
          </a:p>
          <a:p>
            <a:r>
              <a:rPr lang="en-US" dirty="0"/>
              <a:t>Total area: 75,420 square kilometers</a:t>
            </a:r>
          </a:p>
          <a:p>
            <a:r>
              <a:rPr lang="en-US" dirty="0"/>
              <a:t>Capital city: Panama City</a:t>
            </a:r>
          </a:p>
          <a:p>
            <a:r>
              <a:rPr lang="en-US" dirty="0"/>
              <a:t>Other big cities: David, Chiriquí, </a:t>
            </a:r>
            <a:r>
              <a:rPr lang="en-US" dirty="0" err="1"/>
              <a:t>Changuinola</a:t>
            </a:r>
            <a:r>
              <a:rPr lang="en-US" dirty="0"/>
              <a:t> District, Santiago de Veraguas, Colón, Tocumen</a:t>
            </a:r>
          </a:p>
        </p:txBody>
      </p:sp>
    </p:spTree>
    <p:extLst>
      <p:ext uri="{BB962C8B-B14F-4D97-AF65-F5344CB8AC3E}">
        <p14:creationId xmlns:p14="http://schemas.microsoft.com/office/powerpoint/2010/main" val="2236037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9F015-E806-B941-AE05-A416E88D4DA6}"/>
              </a:ext>
            </a:extLst>
          </p:cNvPr>
          <p:cNvSpPr>
            <a:spLocks noGrp="1"/>
          </p:cNvSpPr>
          <p:nvPr>
            <p:ph type="title"/>
          </p:nvPr>
        </p:nvSpPr>
        <p:spPr/>
        <p:txBody>
          <a:bodyPr/>
          <a:lstStyle/>
          <a:p>
            <a:r>
              <a:rPr lang="en-US" dirty="0"/>
              <a:t>Political</a:t>
            </a:r>
          </a:p>
        </p:txBody>
      </p:sp>
      <p:sp>
        <p:nvSpPr>
          <p:cNvPr id="3" name="Content Placeholder 2">
            <a:extLst>
              <a:ext uri="{FF2B5EF4-FFF2-40B4-BE49-F238E27FC236}">
                <a16:creationId xmlns:a16="http://schemas.microsoft.com/office/drawing/2014/main" id="{C7ED34DE-A0BB-9445-A61C-1AD0542E8873}"/>
              </a:ext>
            </a:extLst>
          </p:cNvPr>
          <p:cNvSpPr>
            <a:spLocks noGrp="1"/>
          </p:cNvSpPr>
          <p:nvPr>
            <p:ph idx="1"/>
          </p:nvPr>
        </p:nvSpPr>
        <p:spPr/>
        <p:txBody>
          <a:bodyPr/>
          <a:lstStyle/>
          <a:p>
            <a:r>
              <a:rPr lang="en-US" dirty="0"/>
              <a:t>Explored and settled by the Spanish in the 16</a:t>
            </a:r>
            <a:r>
              <a:rPr lang="en-US" baseline="30000" dirty="0"/>
              <a:t>th</a:t>
            </a:r>
            <a:r>
              <a:rPr lang="en-US" dirty="0"/>
              <a:t> century, Panama broke with Spain in 1821 and joined a union of Colombia, Ecuador, and Venezuela. </a:t>
            </a:r>
          </a:p>
          <a:p>
            <a:r>
              <a:rPr lang="en-US" dirty="0"/>
              <a:t>After the union dissolved in 1830, Panama remained part of Colombia until 1903.</a:t>
            </a:r>
          </a:p>
          <a:p>
            <a:r>
              <a:rPr lang="en-US" dirty="0"/>
              <a:t>Current government type: Presidential republic</a:t>
            </a:r>
          </a:p>
          <a:p>
            <a:r>
              <a:rPr lang="en-US" dirty="0"/>
              <a:t>Current president: Juan Carlos Varela</a:t>
            </a:r>
          </a:p>
        </p:txBody>
      </p:sp>
    </p:spTree>
    <p:extLst>
      <p:ext uri="{BB962C8B-B14F-4D97-AF65-F5344CB8AC3E}">
        <p14:creationId xmlns:p14="http://schemas.microsoft.com/office/powerpoint/2010/main" val="397958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CE30F-7466-A34A-8364-2CA2194D138C}"/>
              </a:ext>
            </a:extLst>
          </p:cNvPr>
          <p:cNvSpPr>
            <a:spLocks noGrp="1"/>
          </p:cNvSpPr>
          <p:nvPr>
            <p:ph type="title"/>
          </p:nvPr>
        </p:nvSpPr>
        <p:spPr/>
        <p:txBody>
          <a:bodyPr/>
          <a:lstStyle/>
          <a:p>
            <a:r>
              <a:rPr lang="en-US" dirty="0"/>
              <a:t>Juan Carlos Varela</a:t>
            </a:r>
          </a:p>
        </p:txBody>
      </p:sp>
      <p:sp>
        <p:nvSpPr>
          <p:cNvPr id="3" name="Content Placeholder 2">
            <a:extLst>
              <a:ext uri="{FF2B5EF4-FFF2-40B4-BE49-F238E27FC236}">
                <a16:creationId xmlns:a16="http://schemas.microsoft.com/office/drawing/2014/main" id="{2201807E-7567-3249-9736-07FA43CDFE47}"/>
              </a:ext>
            </a:extLst>
          </p:cNvPr>
          <p:cNvSpPr>
            <a:spLocks noGrp="1"/>
          </p:cNvSpPr>
          <p:nvPr>
            <p:ph idx="1"/>
          </p:nvPr>
        </p:nvSpPr>
        <p:spPr/>
        <p:txBody>
          <a:bodyPr/>
          <a:lstStyle/>
          <a:p>
            <a:r>
              <a:rPr lang="en-US" dirty="0"/>
              <a:t>Juan Carlos Varela has been the president of Panama since 2014 and served as the vice-president of Panama from 2009 to 2014. He was also the Minister of Foreign Relations from July 2009 to August 2011 and was the president of the </a:t>
            </a:r>
            <a:r>
              <a:rPr lang="en-US" dirty="0" err="1"/>
              <a:t>Panameñistas</a:t>
            </a:r>
            <a:r>
              <a:rPr lang="en-US" dirty="0"/>
              <a:t>, the third-largest political party in Panama, from 2006 to 2016.</a:t>
            </a:r>
          </a:p>
          <a:p>
            <a:r>
              <a:rPr lang="en-US" dirty="0"/>
              <a:t>He has been working on changing the legislative body through constitutional changes.</a:t>
            </a:r>
          </a:p>
        </p:txBody>
      </p:sp>
    </p:spTree>
    <p:extLst>
      <p:ext uri="{BB962C8B-B14F-4D97-AF65-F5344CB8AC3E}">
        <p14:creationId xmlns:p14="http://schemas.microsoft.com/office/powerpoint/2010/main" val="265115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6B62A-15E1-A143-B8FB-13626313D8DC}"/>
              </a:ext>
            </a:extLst>
          </p:cNvPr>
          <p:cNvSpPr>
            <a:spLocks noGrp="1"/>
          </p:cNvSpPr>
          <p:nvPr>
            <p:ph type="title"/>
          </p:nvPr>
        </p:nvSpPr>
        <p:spPr/>
        <p:txBody>
          <a:bodyPr/>
          <a:lstStyle/>
          <a:p>
            <a:r>
              <a:rPr lang="en-US" dirty="0"/>
              <a:t>People</a:t>
            </a:r>
          </a:p>
        </p:txBody>
      </p:sp>
      <p:sp>
        <p:nvSpPr>
          <p:cNvPr id="3" name="Content Placeholder 2">
            <a:extLst>
              <a:ext uri="{FF2B5EF4-FFF2-40B4-BE49-F238E27FC236}">
                <a16:creationId xmlns:a16="http://schemas.microsoft.com/office/drawing/2014/main" id="{6E79B99F-3DFA-2642-BCB6-AF23FBBB1F45}"/>
              </a:ext>
            </a:extLst>
          </p:cNvPr>
          <p:cNvSpPr>
            <a:spLocks noGrp="1"/>
          </p:cNvSpPr>
          <p:nvPr>
            <p:ph idx="1"/>
          </p:nvPr>
        </p:nvSpPr>
        <p:spPr/>
        <p:txBody>
          <a:bodyPr/>
          <a:lstStyle/>
          <a:p>
            <a:r>
              <a:rPr lang="en-US" dirty="0"/>
              <a:t>Population: 3,753,142 (July 2017)</a:t>
            </a:r>
          </a:p>
          <a:p>
            <a:r>
              <a:rPr lang="en-US" dirty="0"/>
              <a:t>Ethnic groups: mestizo 65%, Native American 12.3%, black or African descent 9.2%, mulatto 6.8%, white 6.7% (2010)</a:t>
            </a:r>
          </a:p>
          <a:p>
            <a:r>
              <a:rPr lang="en-US" dirty="0"/>
              <a:t>Religions: Roman Catholic 85%, Protestant 15%</a:t>
            </a:r>
          </a:p>
          <a:p>
            <a:r>
              <a:rPr lang="en-US" dirty="0"/>
              <a:t>Languages: Spanish, indigenous languages, Panamanian English Creole, English, Chinese, Arabic, French Creole, other</a:t>
            </a:r>
          </a:p>
          <a:p>
            <a:r>
              <a:rPr lang="en-US" dirty="0"/>
              <a:t>Literacy: 95% of the total population ages 15 and over can read and write</a:t>
            </a:r>
          </a:p>
          <a:p>
            <a:r>
              <a:rPr lang="en-US" dirty="0"/>
              <a:t>Major infectious diseases: bacterial diarrhea, dengue fever, active local transmission of Zika virus</a:t>
            </a:r>
          </a:p>
        </p:txBody>
      </p:sp>
    </p:spTree>
    <p:extLst>
      <p:ext uri="{BB962C8B-B14F-4D97-AF65-F5344CB8AC3E}">
        <p14:creationId xmlns:p14="http://schemas.microsoft.com/office/powerpoint/2010/main" val="4179325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B5E8D-1F80-DD46-94B4-35A4E810169A}"/>
              </a:ext>
            </a:extLst>
          </p:cNvPr>
          <p:cNvSpPr>
            <a:spLocks noGrp="1"/>
          </p:cNvSpPr>
          <p:nvPr>
            <p:ph type="title"/>
          </p:nvPr>
        </p:nvSpPr>
        <p:spPr/>
        <p:txBody>
          <a:bodyPr/>
          <a:lstStyle/>
          <a:p>
            <a:r>
              <a:rPr lang="en-US" dirty="0"/>
              <a:t>Economy</a:t>
            </a:r>
          </a:p>
        </p:txBody>
      </p:sp>
      <p:sp>
        <p:nvSpPr>
          <p:cNvPr id="3" name="Content Placeholder 2">
            <a:extLst>
              <a:ext uri="{FF2B5EF4-FFF2-40B4-BE49-F238E27FC236}">
                <a16:creationId xmlns:a16="http://schemas.microsoft.com/office/drawing/2014/main" id="{C45FECE3-0CCA-3F46-99CD-C5BB1A0C9C9E}"/>
              </a:ext>
            </a:extLst>
          </p:cNvPr>
          <p:cNvSpPr>
            <a:spLocks noGrp="1"/>
          </p:cNvSpPr>
          <p:nvPr>
            <p:ph idx="1"/>
          </p:nvPr>
        </p:nvSpPr>
        <p:spPr/>
        <p:txBody>
          <a:bodyPr>
            <a:normAutofit lnSpcReduction="10000"/>
          </a:bodyPr>
          <a:lstStyle/>
          <a:p>
            <a:r>
              <a:rPr lang="en-US" dirty="0"/>
              <a:t>Panama’s dollar-based economy relies primarily on a well-developed services sector that accounts for more than three-quarters of GDP. However, although there is strong economic performance, Panama has the second worst income distribution in Latin America.</a:t>
            </a:r>
          </a:p>
          <a:p>
            <a:r>
              <a:rPr lang="en-US" dirty="0"/>
              <a:t>GDP – per capita: $25,400 (2017)</a:t>
            </a:r>
          </a:p>
          <a:p>
            <a:r>
              <a:rPr lang="en-US" dirty="0"/>
              <a:t>$1 = 1.00 PAB</a:t>
            </a:r>
          </a:p>
          <a:p>
            <a:r>
              <a:rPr lang="en-US" dirty="0"/>
              <a:t>GDP – composition by sector of origin: agriculture 2.4%, industry 15.7%, services 82% (2017)</a:t>
            </a:r>
          </a:p>
          <a:p>
            <a:r>
              <a:rPr lang="en-US" dirty="0"/>
              <a:t>Population below poverty line: 23% (2015)</a:t>
            </a:r>
          </a:p>
          <a:p>
            <a:r>
              <a:rPr lang="en-US" dirty="0"/>
              <a:t>Unemployment rate: 5.5% (2017)</a:t>
            </a:r>
          </a:p>
        </p:txBody>
      </p:sp>
    </p:spTree>
    <p:extLst>
      <p:ext uri="{BB962C8B-B14F-4D97-AF65-F5344CB8AC3E}">
        <p14:creationId xmlns:p14="http://schemas.microsoft.com/office/powerpoint/2010/main" val="17010695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Theme1" id="{3F9D4C01-850A-9948-9208-CA0A94F14EF7}" vid="{A1CC1EAD-18E2-7647-89F0-87197A076C1B}"/>
    </a:ext>
  </a:extLst>
</a:theme>
</file>

<file path=docProps/app.xml><?xml version="1.0" encoding="utf-8"?>
<Properties xmlns="http://schemas.openxmlformats.org/officeDocument/2006/extended-properties" xmlns:vt="http://schemas.openxmlformats.org/officeDocument/2006/docPropsVTypes">
  <Template>Theme1</Template>
  <TotalTime>20368</TotalTime>
  <Words>544</Words>
  <Application>Microsoft Macintosh PowerPoint</Application>
  <PresentationFormat>Widescreen</PresentationFormat>
  <Paragraphs>34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Constantia</vt:lpstr>
      <vt:lpstr>Wingdings 2</vt:lpstr>
      <vt:lpstr>Theme1</vt:lpstr>
      <vt:lpstr>Panama</vt:lpstr>
      <vt:lpstr>PowerPoint Presentation</vt:lpstr>
      <vt:lpstr>PowerPoint Presentation</vt:lpstr>
      <vt:lpstr>PowerPoint Presentation</vt:lpstr>
      <vt:lpstr>Geography</vt:lpstr>
      <vt:lpstr>Political</vt:lpstr>
      <vt:lpstr>Juan Carlos Varela</vt:lpstr>
      <vt:lpstr>People</vt:lpstr>
      <vt:lpstr>Economy</vt:lpstr>
      <vt:lpstr>Transnational issues</vt:lpstr>
      <vt:lpstr>Operation World: Prayer Challenge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Panama</dc:title>
  <dc:creator>isabellechoi11@gmail.com</dc:creator>
  <cp:lastModifiedBy>isabellechoi11@gmail.com</cp:lastModifiedBy>
  <cp:revision>1</cp:revision>
  <dcterms:created xsi:type="dcterms:W3CDTF">2018-10-06T16:56:01Z</dcterms:created>
  <dcterms:modified xsi:type="dcterms:W3CDTF">2018-10-20T20:24:09Z</dcterms:modified>
</cp:coreProperties>
</file>