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6"/>
    <p:restoredTop sz="94671"/>
  </p:normalViewPr>
  <p:slideViewPr>
    <p:cSldViewPr snapToGrid="0" snapToObjects="1">
      <p:cViewPr varScale="1">
        <p:scale>
          <a:sx n="58" d="100"/>
          <a:sy n="58" d="100"/>
        </p:scale>
        <p:origin x="224" y="1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1FF6DCF-2B37-214E-8A29-9A9A3F6567C4}" type="datetimeFigureOut">
              <a:rPr lang="en-US" smtClean="0"/>
              <a:t>12/21/18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20632928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FF6DCF-2B37-214E-8A29-9A9A3F6567C4}"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181724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FF6DCF-2B37-214E-8A29-9A9A3F6567C4}"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130793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1FF6DCF-2B37-214E-8A29-9A9A3F6567C4}"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230825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11FF6DCF-2B37-214E-8A29-9A9A3F6567C4}" type="datetimeFigureOut">
              <a:rPr lang="en-US" smtClean="0"/>
              <a:t>12/21/18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16783599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FF6DCF-2B37-214E-8A29-9A9A3F6567C4}"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62054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1FF6DCF-2B37-214E-8A29-9A9A3F6567C4}" type="datetimeFigureOut">
              <a:rPr lang="en-US" smtClean="0"/>
              <a:t>12/21/18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349304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1FF6DCF-2B37-214E-8A29-9A9A3F6567C4}" type="datetimeFigureOut">
              <a:rPr lang="en-US" smtClean="0"/>
              <a:t>12/21/18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17268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F6DCF-2B37-214E-8A29-9A9A3F6567C4}" type="datetimeFigureOut">
              <a:rPr lang="en-US" smtClean="0"/>
              <a:t>12/21/18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414496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1FF6DCF-2B37-214E-8A29-9A9A3F6567C4}"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20A7-222A-5E40-955D-8DEDC622C391}" type="slidenum">
              <a:rPr lang="en-US" smtClean="0"/>
              <a:t>‹#›</a:t>
            </a:fld>
            <a:endParaRPr lang="en-US"/>
          </a:p>
        </p:txBody>
      </p:sp>
    </p:spTree>
    <p:extLst>
      <p:ext uri="{BB962C8B-B14F-4D97-AF65-F5344CB8AC3E}">
        <p14:creationId xmlns:p14="http://schemas.microsoft.com/office/powerpoint/2010/main" val="18550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1FF6DCF-2B37-214E-8A29-9A9A3F6567C4}" type="datetimeFigureOut">
              <a:rPr lang="en-US" smtClean="0"/>
              <a:t>12/21/18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B220A7-222A-5E40-955D-8DEDC622C391}"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32859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FF6DCF-2B37-214E-8A29-9A9A3F6567C4}" type="datetimeFigureOut">
              <a:rPr lang="en-US" smtClean="0"/>
              <a:t>12/21/18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B220A7-222A-5E40-955D-8DEDC622C391}"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189809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EC21-8C25-E540-A8CC-F6B5E07C928D}"/>
              </a:ext>
            </a:extLst>
          </p:cNvPr>
          <p:cNvSpPr>
            <a:spLocks noGrp="1"/>
          </p:cNvSpPr>
          <p:nvPr>
            <p:ph type="ctrTitle"/>
          </p:nvPr>
        </p:nvSpPr>
        <p:spPr/>
        <p:txBody>
          <a:bodyPr/>
          <a:lstStyle/>
          <a:p>
            <a:r>
              <a:rPr lang="en-US" dirty="0"/>
              <a:t>Chile</a:t>
            </a:r>
          </a:p>
        </p:txBody>
      </p:sp>
      <p:sp>
        <p:nvSpPr>
          <p:cNvPr id="3" name="Subtitle 2">
            <a:extLst>
              <a:ext uri="{FF2B5EF4-FFF2-40B4-BE49-F238E27FC236}">
                <a16:creationId xmlns:a16="http://schemas.microsoft.com/office/drawing/2014/main" id="{A7DDB86A-C899-2F42-A144-4F6D09A068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984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EE97-A30B-9441-B971-C648730B3143}"/>
              </a:ext>
            </a:extLst>
          </p:cNvPr>
          <p:cNvSpPr>
            <a:spLocks noGrp="1"/>
          </p:cNvSpPr>
          <p:nvPr>
            <p:ph type="title"/>
          </p:nvPr>
        </p:nvSpPr>
        <p:spPr/>
        <p:txBody>
          <a:bodyPr/>
          <a:lstStyle/>
          <a:p>
            <a:r>
              <a:rPr lang="en-US" dirty="0"/>
              <a:t>Transnational Issues</a:t>
            </a:r>
          </a:p>
        </p:txBody>
      </p:sp>
      <p:sp>
        <p:nvSpPr>
          <p:cNvPr id="3" name="Content Placeholder 2">
            <a:extLst>
              <a:ext uri="{FF2B5EF4-FFF2-40B4-BE49-F238E27FC236}">
                <a16:creationId xmlns:a16="http://schemas.microsoft.com/office/drawing/2014/main" id="{F8E7A9FE-D777-4545-84DE-585719AC9A28}"/>
              </a:ext>
            </a:extLst>
          </p:cNvPr>
          <p:cNvSpPr>
            <a:spLocks noGrp="1"/>
          </p:cNvSpPr>
          <p:nvPr>
            <p:ph idx="1"/>
          </p:nvPr>
        </p:nvSpPr>
        <p:spPr/>
        <p:txBody>
          <a:bodyPr/>
          <a:lstStyle/>
          <a:p>
            <a:r>
              <a:rPr lang="en-US" dirty="0"/>
              <a:t>Chile and Peru rebuff Bolivia’s reactivated claim to restore the Atacama corridor, ceded to Chile in 1884, but Chile has offered instead unrestricted but not sovereign maritime access through Chile to Bolivian natural gas.</a:t>
            </a:r>
          </a:p>
          <a:p>
            <a:r>
              <a:rPr lang="en-US" dirty="0"/>
              <a:t>There are 133,321 refuges of economic and political crisis in Chile as of 2018.</a:t>
            </a:r>
          </a:p>
          <a:p>
            <a:r>
              <a:rPr lang="en-US" dirty="0"/>
              <a:t>Chile is a transshipment country for cocaine destined for Europe and the region. There is some money laundering activity, imported precursors passed on to Bolivia, and domestic cocaine consumption in rising, making Chile a significant consumer of cocaine.</a:t>
            </a:r>
          </a:p>
        </p:txBody>
      </p:sp>
    </p:spTree>
    <p:extLst>
      <p:ext uri="{BB962C8B-B14F-4D97-AF65-F5344CB8AC3E}">
        <p14:creationId xmlns:p14="http://schemas.microsoft.com/office/powerpoint/2010/main" val="195149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148E-1AF3-124B-96A4-D3498D9688F2}"/>
              </a:ext>
            </a:extLst>
          </p:cNvPr>
          <p:cNvSpPr>
            <a:spLocks noGrp="1"/>
          </p:cNvSpPr>
          <p:nvPr>
            <p:ph type="title"/>
          </p:nvPr>
        </p:nvSpPr>
        <p:spPr/>
        <p:txBody>
          <a:bodyPr/>
          <a:lstStyle/>
          <a:p>
            <a:r>
              <a:rPr lang="en-US" dirty="0"/>
              <a:t>Operation World: Prayer Challenge</a:t>
            </a:r>
          </a:p>
        </p:txBody>
      </p:sp>
      <p:sp>
        <p:nvSpPr>
          <p:cNvPr id="3" name="Content Placeholder 2">
            <a:extLst>
              <a:ext uri="{FF2B5EF4-FFF2-40B4-BE49-F238E27FC236}">
                <a16:creationId xmlns:a16="http://schemas.microsoft.com/office/drawing/2014/main" id="{F9BDCAFB-8E86-1F46-B349-3F3C1C4B0154}"/>
              </a:ext>
            </a:extLst>
          </p:cNvPr>
          <p:cNvSpPr>
            <a:spLocks noGrp="1"/>
          </p:cNvSpPr>
          <p:nvPr>
            <p:ph idx="1"/>
          </p:nvPr>
        </p:nvSpPr>
        <p:spPr>
          <a:xfrm>
            <a:off x="609600" y="1935480"/>
            <a:ext cx="10972800" cy="4922520"/>
          </a:xfrm>
        </p:spPr>
        <p:txBody>
          <a:bodyPr>
            <a:normAutofit lnSpcReduction="10000"/>
          </a:bodyPr>
          <a:lstStyle/>
          <a:p>
            <a:pPr marL="0" indent="0">
              <a:buNone/>
            </a:pPr>
            <a:r>
              <a:rPr lang="en-US" b="1" dirty="0"/>
              <a:t>Less-reached peoples.</a:t>
            </a:r>
            <a:r>
              <a:rPr lang="en-US" dirty="0"/>
              <a:t> Ethnic minorities, both indigenous and immigrant, find life in Chile to be difficult and are often faced with prejudice.</a:t>
            </a:r>
          </a:p>
          <a:p>
            <a:r>
              <a:rPr lang="en-US" b="1" i="1" dirty="0"/>
              <a:t>The </a:t>
            </a:r>
            <a:r>
              <a:rPr lang="en-US" b="1" i="1" dirty="0" err="1"/>
              <a:t>Mapuche</a:t>
            </a:r>
            <a:r>
              <a:rPr lang="en-US" dirty="0"/>
              <a:t> (speaking Mapudungun) are by far the largest and most independent of Chile’s indigenous peoples. A strong nationalist movement is agitating successfully for improved land rights and cultural recognition. About 70% are nominally Catholic, but the old animistic religion is still the most influential spiritual force, along with their traditional religious shamans. The Anglican Church has a solid work among the </a:t>
            </a:r>
            <a:r>
              <a:rPr lang="en-US" dirty="0" err="1"/>
              <a:t>Mapuche</a:t>
            </a:r>
            <a:r>
              <a:rPr lang="en-US" dirty="0"/>
              <a:t>, with about 4,000 Christians. </a:t>
            </a:r>
            <a:r>
              <a:rPr lang="en-US" b="1" dirty="0"/>
              <a:t>CMA</a:t>
            </a:r>
            <a:r>
              <a:rPr lang="en-US" dirty="0"/>
              <a:t>, </a:t>
            </a:r>
            <a:r>
              <a:rPr lang="en-US" b="1" dirty="0" err="1"/>
              <a:t>AoG</a:t>
            </a:r>
            <a:r>
              <a:rPr lang="en-US" dirty="0"/>
              <a:t>, </a:t>
            </a:r>
            <a:r>
              <a:rPr lang="en-US" b="1" dirty="0"/>
              <a:t>MTW</a:t>
            </a:r>
            <a:r>
              <a:rPr lang="en-US" dirty="0"/>
              <a:t> and others have initiated work among them; </a:t>
            </a:r>
            <a:r>
              <a:rPr lang="en-US" b="1" dirty="0"/>
              <a:t>SIM</a:t>
            </a:r>
            <a:r>
              <a:rPr lang="en-US" dirty="0"/>
              <a:t> is developing Mapudungun TEE </a:t>
            </a:r>
            <a:r>
              <a:rPr lang="en-US" dirty="0" err="1"/>
              <a:t>programmes</a:t>
            </a:r>
            <a:r>
              <a:rPr lang="en-US" dirty="0"/>
              <a:t>. The Pentecostals have won many </a:t>
            </a:r>
            <a:r>
              <a:rPr lang="en-US" dirty="0" err="1"/>
              <a:t>Mapuche</a:t>
            </a:r>
            <a:r>
              <a:rPr lang="en-US" dirty="0"/>
              <a:t> migrants in the cities. The Mapudungun NT was completed in 1997.</a:t>
            </a:r>
          </a:p>
          <a:p>
            <a:endParaRPr lang="en-US" dirty="0"/>
          </a:p>
        </p:txBody>
      </p:sp>
    </p:spTree>
    <p:extLst>
      <p:ext uri="{BB962C8B-B14F-4D97-AF65-F5344CB8AC3E}">
        <p14:creationId xmlns:p14="http://schemas.microsoft.com/office/powerpoint/2010/main" val="98294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86F7-DE4D-5C41-8A80-32376187F321}"/>
              </a:ext>
            </a:extLst>
          </p:cNvPr>
          <p:cNvSpPr>
            <a:spLocks noGrp="1"/>
          </p:cNvSpPr>
          <p:nvPr>
            <p:ph type="title"/>
          </p:nvPr>
        </p:nvSpPr>
        <p:spPr/>
        <p:txBody>
          <a:bodyPr/>
          <a:lstStyle/>
          <a:p>
            <a:r>
              <a:rPr lang="en-US" dirty="0"/>
              <a:t>Operation World: Prayer Challenge cont.</a:t>
            </a:r>
          </a:p>
        </p:txBody>
      </p:sp>
      <p:sp>
        <p:nvSpPr>
          <p:cNvPr id="3" name="Content Placeholder 2">
            <a:extLst>
              <a:ext uri="{FF2B5EF4-FFF2-40B4-BE49-F238E27FC236}">
                <a16:creationId xmlns:a16="http://schemas.microsoft.com/office/drawing/2014/main" id="{BFAC027E-4AF0-4A4C-B958-76DB7A69FA78}"/>
              </a:ext>
            </a:extLst>
          </p:cNvPr>
          <p:cNvSpPr>
            <a:spLocks noGrp="1"/>
          </p:cNvSpPr>
          <p:nvPr>
            <p:ph idx="1"/>
          </p:nvPr>
        </p:nvSpPr>
        <p:spPr>
          <a:xfrm>
            <a:off x="609600" y="1935480"/>
            <a:ext cx="10972800" cy="4922520"/>
          </a:xfrm>
        </p:spPr>
        <p:txBody>
          <a:bodyPr>
            <a:normAutofit fontScale="92500" lnSpcReduction="10000"/>
          </a:bodyPr>
          <a:lstStyle/>
          <a:p>
            <a:r>
              <a:rPr lang="en-US" b="1" i="1" dirty="0"/>
              <a:t>Rapa Nui</a:t>
            </a:r>
            <a:r>
              <a:rPr lang="en-US" dirty="0"/>
              <a:t> (Easter Islanders) are a largely Polynesian people. Most now live on the mainland, even as ethnic Chileans become the majority in their home islands. Their society is being overrun, they are losing their culture and language and the influence of many outside forces (tourism, film industry, AIDS and alcohol) are taking their toll. Most are nominally Catholic, but there are now four congregations of evangelicals and some missionaries working among them. The Rapa Nui NT was just recently completed.</a:t>
            </a:r>
          </a:p>
          <a:p>
            <a:r>
              <a:rPr lang="en-US" b="1" i="1" dirty="0"/>
              <a:t>Other Latin Americans.</a:t>
            </a:r>
            <a:r>
              <a:rPr lang="en-US" dirty="0"/>
              <a:t> Chile’s stability has attracted hundreds of thousands of Peruvians, Ecuadorians and Bolivians; they come as illegal migrants, and all face discrimination and injustice.</a:t>
            </a:r>
          </a:p>
          <a:p>
            <a:r>
              <a:rPr lang="en-US" b="1" i="1" dirty="0"/>
              <a:t>The Jews of Santiago</a:t>
            </a:r>
            <a:r>
              <a:rPr lang="en-US" dirty="0"/>
              <a:t> can be regarded as an unevangelized people.</a:t>
            </a:r>
          </a:p>
          <a:p>
            <a:r>
              <a:rPr lang="en-US" b="1" i="1" dirty="0"/>
              <a:t>The Romani</a:t>
            </a:r>
            <a:r>
              <a:rPr lang="en-US" dirty="0"/>
              <a:t> (Gypsies) are neglected by Christians and by society in general. The </a:t>
            </a:r>
            <a:r>
              <a:rPr lang="en-US" dirty="0" err="1"/>
              <a:t>SdA</a:t>
            </a:r>
            <a:r>
              <a:rPr lang="en-US" dirty="0"/>
              <a:t> have three churches with about 400 affiliates among them. The Chilean Romani NT was completed in 2005.</a:t>
            </a:r>
          </a:p>
        </p:txBody>
      </p:sp>
    </p:spTree>
    <p:extLst>
      <p:ext uri="{BB962C8B-B14F-4D97-AF65-F5344CB8AC3E}">
        <p14:creationId xmlns:p14="http://schemas.microsoft.com/office/powerpoint/2010/main" val="122250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B9B7-C1B0-7E4F-8436-72F28A436B4B}"/>
              </a:ext>
            </a:extLst>
          </p:cNvPr>
          <p:cNvSpPr>
            <a:spLocks noGrp="1"/>
          </p:cNvSpPr>
          <p:nvPr>
            <p:ph type="title"/>
          </p:nvPr>
        </p:nvSpPr>
        <p:spPr/>
        <p:txBody>
          <a:bodyPr/>
          <a:lstStyle/>
          <a:p>
            <a:r>
              <a:rPr lang="en-US" dirty="0"/>
              <a:t>Operation World: Prayer Challenge cont. </a:t>
            </a:r>
          </a:p>
        </p:txBody>
      </p:sp>
      <p:sp>
        <p:nvSpPr>
          <p:cNvPr id="3" name="Content Placeholder 2">
            <a:extLst>
              <a:ext uri="{FF2B5EF4-FFF2-40B4-BE49-F238E27FC236}">
                <a16:creationId xmlns:a16="http://schemas.microsoft.com/office/drawing/2014/main" id="{0ABB5994-6F7C-E74E-99DA-74C04805CF65}"/>
              </a:ext>
            </a:extLst>
          </p:cNvPr>
          <p:cNvSpPr>
            <a:spLocks noGrp="1"/>
          </p:cNvSpPr>
          <p:nvPr>
            <p:ph idx="1"/>
          </p:nvPr>
        </p:nvSpPr>
        <p:spPr/>
        <p:txBody>
          <a:bodyPr>
            <a:normAutofit fontScale="92500" lnSpcReduction="10000"/>
          </a:bodyPr>
          <a:lstStyle/>
          <a:p>
            <a:r>
              <a:rPr lang="en-US" b="1" i="1" dirty="0"/>
              <a:t>Palestinian immigrants</a:t>
            </a:r>
            <a:r>
              <a:rPr lang="en-US" dirty="0"/>
              <a:t> have recently been arriving in large numbers. Santiago has over 70,000 Christian Palestinians (mostly Orthodox and Catholic), the largest concentration in the world outside of Palestine.</a:t>
            </a:r>
          </a:p>
          <a:p>
            <a:pPr marL="0" indent="0">
              <a:buNone/>
            </a:pPr>
            <a:endParaRPr lang="en-US" dirty="0"/>
          </a:p>
          <a:p>
            <a:pPr marL="0" indent="0">
              <a:buNone/>
            </a:pPr>
            <a:r>
              <a:rPr lang="en-US" b="1" dirty="0"/>
              <a:t>Student witness</a:t>
            </a:r>
            <a:r>
              <a:rPr lang="en-US" dirty="0"/>
              <a:t> needs strengthening in the 54 universities and colleges and among the 500,000 students. There are now 25 GBU(</a:t>
            </a:r>
            <a:r>
              <a:rPr lang="en-US" b="1" dirty="0"/>
              <a:t>IFES</a:t>
            </a:r>
            <a:r>
              <a:rPr lang="en-US" dirty="0"/>
              <a:t>) groups, up from 14 in 2000. </a:t>
            </a:r>
            <a:r>
              <a:rPr lang="en-US" b="1" dirty="0"/>
              <a:t>CCCI</a:t>
            </a:r>
            <a:r>
              <a:rPr lang="en-US" dirty="0"/>
              <a:t> (16 full-time workers) has some impact in secondary schools and some universities. But Chile’s evangelicals need to focus much more on reaching and discipling young people. Systemic inequalities and underinvestment in education prompted massive student demonstrations in 2006, which in turn forced government reforms. Pray for students to find their identity in Christ and not in the many other alternatives they face.</a:t>
            </a:r>
          </a:p>
        </p:txBody>
      </p:sp>
    </p:spTree>
    <p:extLst>
      <p:ext uri="{BB962C8B-B14F-4D97-AF65-F5344CB8AC3E}">
        <p14:creationId xmlns:p14="http://schemas.microsoft.com/office/powerpoint/2010/main" val="230228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056B-EBC6-EE4E-A856-8C9D087BB8B8}"/>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FBFA3D0-4AA1-784F-A945-BBE0FAD04EFD}"/>
              </a:ext>
            </a:extLst>
          </p:cNvPr>
          <p:cNvPicPr>
            <a:picLocks noGrp="1" noChangeAspect="1"/>
          </p:cNvPicPr>
          <p:nvPr>
            <p:ph idx="1"/>
          </p:nvPr>
        </p:nvPicPr>
        <p:blipFill>
          <a:blip r:embed="rId2"/>
          <a:stretch>
            <a:fillRect/>
          </a:stretch>
        </p:blipFill>
        <p:spPr>
          <a:xfrm>
            <a:off x="4222595" y="-31723"/>
            <a:ext cx="3746809" cy="6921446"/>
          </a:xfrm>
        </p:spPr>
      </p:pic>
    </p:spTree>
    <p:extLst>
      <p:ext uri="{BB962C8B-B14F-4D97-AF65-F5344CB8AC3E}">
        <p14:creationId xmlns:p14="http://schemas.microsoft.com/office/powerpoint/2010/main" val="135015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71C1-2162-FD48-A80D-0A9F84A28C9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04D06A-DE5D-0A46-85C0-93D9C21FCE4D}"/>
              </a:ext>
            </a:extLst>
          </p:cNvPr>
          <p:cNvPicPr>
            <a:picLocks noGrp="1" noChangeAspect="1"/>
          </p:cNvPicPr>
          <p:nvPr>
            <p:ph idx="1"/>
          </p:nvPr>
        </p:nvPicPr>
        <p:blipFill>
          <a:blip r:embed="rId2"/>
          <a:stretch>
            <a:fillRect/>
          </a:stretch>
        </p:blipFill>
        <p:spPr>
          <a:xfrm>
            <a:off x="208471" y="0"/>
            <a:ext cx="11775057" cy="6858000"/>
          </a:xfrm>
        </p:spPr>
      </p:pic>
    </p:spTree>
    <p:extLst>
      <p:ext uri="{BB962C8B-B14F-4D97-AF65-F5344CB8AC3E}">
        <p14:creationId xmlns:p14="http://schemas.microsoft.com/office/powerpoint/2010/main" val="100198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4BE4-A6D6-854C-8D5F-40E8FA0FA6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DD2805F-5206-B246-AF67-52239FF0CBD4}"/>
              </a:ext>
            </a:extLst>
          </p:cNvPr>
          <p:cNvPicPr>
            <a:picLocks noGrp="1" noChangeAspect="1"/>
          </p:cNvPicPr>
          <p:nvPr>
            <p:ph idx="1"/>
          </p:nvPr>
        </p:nvPicPr>
        <p:blipFill>
          <a:blip r:embed="rId2"/>
          <a:stretch>
            <a:fillRect/>
          </a:stretch>
        </p:blipFill>
        <p:spPr>
          <a:xfrm>
            <a:off x="3442009" y="0"/>
            <a:ext cx="5307981" cy="6864990"/>
          </a:xfrm>
        </p:spPr>
      </p:pic>
    </p:spTree>
    <p:extLst>
      <p:ext uri="{BB962C8B-B14F-4D97-AF65-F5344CB8AC3E}">
        <p14:creationId xmlns:p14="http://schemas.microsoft.com/office/powerpoint/2010/main" val="238964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5724-1B65-4147-9CA6-DA51AC3ED2ED}"/>
              </a:ext>
            </a:extLst>
          </p:cNvPr>
          <p:cNvSpPr>
            <a:spLocks noGrp="1"/>
          </p:cNvSpPr>
          <p:nvPr>
            <p:ph type="title"/>
          </p:nvPr>
        </p:nvSpPr>
        <p:spPr/>
        <p:txBody>
          <a:bodyPr/>
          <a:lstStyle/>
          <a:p>
            <a:r>
              <a:rPr lang="en-US" dirty="0"/>
              <a:t>Geography</a:t>
            </a:r>
          </a:p>
        </p:txBody>
      </p:sp>
      <p:sp>
        <p:nvSpPr>
          <p:cNvPr id="3" name="Content Placeholder 2">
            <a:extLst>
              <a:ext uri="{FF2B5EF4-FFF2-40B4-BE49-F238E27FC236}">
                <a16:creationId xmlns:a16="http://schemas.microsoft.com/office/drawing/2014/main" id="{EBC30BAC-5119-684C-8B85-C9854D88EA5B}"/>
              </a:ext>
            </a:extLst>
          </p:cNvPr>
          <p:cNvSpPr>
            <a:spLocks noGrp="1"/>
          </p:cNvSpPr>
          <p:nvPr>
            <p:ph idx="1"/>
          </p:nvPr>
        </p:nvSpPr>
        <p:spPr/>
        <p:txBody>
          <a:bodyPr/>
          <a:lstStyle/>
          <a:p>
            <a:r>
              <a:rPr lang="en-US" dirty="0"/>
              <a:t>Located in Southern South America, bordering the South Pacific Ocean, between Argentina and Peru</a:t>
            </a:r>
          </a:p>
          <a:p>
            <a:r>
              <a:rPr lang="en-US" dirty="0"/>
              <a:t>Total area: 756,102 square kilometers</a:t>
            </a:r>
          </a:p>
          <a:p>
            <a:r>
              <a:rPr lang="en-US" dirty="0"/>
              <a:t>Capital city: Santiago</a:t>
            </a:r>
          </a:p>
          <a:p>
            <a:r>
              <a:rPr lang="en-US" dirty="0"/>
              <a:t>Other big cities: Puente Alto, Antofagasta, </a:t>
            </a:r>
            <a:r>
              <a:rPr lang="en-US" dirty="0" err="1"/>
              <a:t>Viña</a:t>
            </a:r>
            <a:r>
              <a:rPr lang="en-US" dirty="0"/>
              <a:t> del Mar</a:t>
            </a:r>
          </a:p>
          <a:p>
            <a:pPr marL="0" indent="0">
              <a:buNone/>
            </a:pPr>
            <a:endParaRPr lang="en-US" dirty="0"/>
          </a:p>
        </p:txBody>
      </p:sp>
    </p:spTree>
    <p:extLst>
      <p:ext uri="{BB962C8B-B14F-4D97-AF65-F5344CB8AC3E}">
        <p14:creationId xmlns:p14="http://schemas.microsoft.com/office/powerpoint/2010/main" val="127311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6234-FEAC-9F4F-AA2F-D2716AD2B1A5}"/>
              </a:ext>
            </a:extLst>
          </p:cNvPr>
          <p:cNvSpPr>
            <a:spLocks noGrp="1"/>
          </p:cNvSpPr>
          <p:nvPr>
            <p:ph type="title"/>
          </p:nvPr>
        </p:nvSpPr>
        <p:spPr/>
        <p:txBody>
          <a:bodyPr/>
          <a:lstStyle/>
          <a:p>
            <a:r>
              <a:rPr lang="en-US" dirty="0"/>
              <a:t>Political</a:t>
            </a:r>
          </a:p>
        </p:txBody>
      </p:sp>
      <p:sp>
        <p:nvSpPr>
          <p:cNvPr id="3" name="Content Placeholder 2">
            <a:extLst>
              <a:ext uri="{FF2B5EF4-FFF2-40B4-BE49-F238E27FC236}">
                <a16:creationId xmlns:a16="http://schemas.microsoft.com/office/drawing/2014/main" id="{B5BBC331-FB02-7146-881C-A77396225977}"/>
              </a:ext>
            </a:extLst>
          </p:cNvPr>
          <p:cNvSpPr>
            <a:spLocks noGrp="1"/>
          </p:cNvSpPr>
          <p:nvPr>
            <p:ph idx="1"/>
          </p:nvPr>
        </p:nvSpPr>
        <p:spPr/>
        <p:txBody>
          <a:bodyPr>
            <a:normAutofit lnSpcReduction="10000"/>
          </a:bodyPr>
          <a:lstStyle/>
          <a:p>
            <a:r>
              <a:rPr lang="en-US" dirty="0"/>
              <a:t>Prior to the arrival of the Spanish in the 16</a:t>
            </a:r>
            <a:r>
              <a:rPr lang="en-US" baseline="30000" dirty="0"/>
              <a:t>th</a:t>
            </a:r>
            <a:r>
              <a:rPr lang="en-US" dirty="0"/>
              <a:t> century, the Inca ruled northern Chile while an indigenous people, the </a:t>
            </a:r>
            <a:r>
              <a:rPr lang="en-US" dirty="0" err="1"/>
              <a:t>Mapuche</a:t>
            </a:r>
            <a:r>
              <a:rPr lang="en-US" dirty="0"/>
              <a:t>, inhabited central and southern Chile. Although Chile declared its independence in 1810, it did not achieve decisive victory over the Spanish until 1818. In the 1880s, the Chilean central government gained control over the central and southern regions inhabited by the </a:t>
            </a:r>
            <a:r>
              <a:rPr lang="en-US" dirty="0" err="1"/>
              <a:t>Mapuche</a:t>
            </a:r>
            <a:r>
              <a:rPr lang="en-US" dirty="0"/>
              <a:t>. After a series of elected governments, the three-year-old Marxist government of Salvador Allende was overthrown in 1973 and a democratically-elected president was inaugurated in 1990.</a:t>
            </a:r>
          </a:p>
          <a:p>
            <a:r>
              <a:rPr lang="en-US" dirty="0"/>
              <a:t>Current government type: presidential republic</a:t>
            </a:r>
          </a:p>
          <a:p>
            <a:r>
              <a:rPr lang="en-US" dirty="0"/>
              <a:t>Current president: Sebastián </a:t>
            </a:r>
            <a:r>
              <a:rPr lang="en-US" dirty="0" err="1"/>
              <a:t>Piñera</a:t>
            </a:r>
            <a:endParaRPr lang="en-US" dirty="0"/>
          </a:p>
        </p:txBody>
      </p:sp>
    </p:spTree>
    <p:extLst>
      <p:ext uri="{BB962C8B-B14F-4D97-AF65-F5344CB8AC3E}">
        <p14:creationId xmlns:p14="http://schemas.microsoft.com/office/powerpoint/2010/main" val="229924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E6A1-9BF2-434E-82C5-07DF0743D95A}"/>
              </a:ext>
            </a:extLst>
          </p:cNvPr>
          <p:cNvSpPr>
            <a:spLocks noGrp="1"/>
          </p:cNvSpPr>
          <p:nvPr>
            <p:ph type="title"/>
          </p:nvPr>
        </p:nvSpPr>
        <p:spPr/>
        <p:txBody>
          <a:bodyPr/>
          <a:lstStyle/>
          <a:p>
            <a:r>
              <a:rPr lang="en-US" dirty="0"/>
              <a:t>Sebastián </a:t>
            </a:r>
            <a:r>
              <a:rPr lang="en-US" dirty="0" err="1"/>
              <a:t>Piñera</a:t>
            </a:r>
            <a:endParaRPr lang="en-US" dirty="0"/>
          </a:p>
        </p:txBody>
      </p:sp>
      <p:sp>
        <p:nvSpPr>
          <p:cNvPr id="3" name="Content Placeholder 2">
            <a:extLst>
              <a:ext uri="{FF2B5EF4-FFF2-40B4-BE49-F238E27FC236}">
                <a16:creationId xmlns:a16="http://schemas.microsoft.com/office/drawing/2014/main" id="{D3364D5D-74D0-1445-8EB6-709A4CFECD7A}"/>
              </a:ext>
            </a:extLst>
          </p:cNvPr>
          <p:cNvSpPr>
            <a:spLocks noGrp="1"/>
          </p:cNvSpPr>
          <p:nvPr>
            <p:ph idx="1"/>
          </p:nvPr>
        </p:nvSpPr>
        <p:spPr/>
        <p:txBody>
          <a:bodyPr/>
          <a:lstStyle/>
          <a:p>
            <a:r>
              <a:rPr lang="en-US" dirty="0"/>
              <a:t>Sebastián </a:t>
            </a:r>
            <a:r>
              <a:rPr lang="en-US" dirty="0" err="1"/>
              <a:t>Piñera</a:t>
            </a:r>
            <a:r>
              <a:rPr lang="en-US" dirty="0"/>
              <a:t> is the 36</a:t>
            </a:r>
            <a:r>
              <a:rPr lang="en-US" baseline="30000" dirty="0"/>
              <a:t>th</a:t>
            </a:r>
            <a:r>
              <a:rPr lang="en-US" dirty="0"/>
              <a:t> President of Chile and assumed office 11 March 2018. This is his second term as president, his first being as the 34</a:t>
            </a:r>
            <a:r>
              <a:rPr lang="en-US" baseline="30000" dirty="0"/>
              <a:t>th</a:t>
            </a:r>
            <a:r>
              <a:rPr lang="en-US" dirty="0"/>
              <a:t> President from 2010 to 2014. </a:t>
            </a:r>
          </a:p>
          <a:p>
            <a:r>
              <a:rPr lang="en-US" dirty="0"/>
              <a:t>In January 2018, </a:t>
            </a:r>
            <a:r>
              <a:rPr lang="en-US" dirty="0" err="1"/>
              <a:t>Piñera</a:t>
            </a:r>
            <a:r>
              <a:rPr lang="en-US" dirty="0"/>
              <a:t> unveiled his cabinet to harsh criticism, with his interior minister being a vocal supporter of Pinochet dictatorship. </a:t>
            </a:r>
          </a:p>
          <a:p>
            <a:r>
              <a:rPr lang="en-US" dirty="0"/>
              <a:t>Sebastián </a:t>
            </a:r>
            <a:r>
              <a:rPr lang="en-US" dirty="0" err="1"/>
              <a:t>Piñera</a:t>
            </a:r>
            <a:r>
              <a:rPr lang="en-US" dirty="0"/>
              <a:t> is associated with bad luck and there are a series of incidents linked to </a:t>
            </a:r>
            <a:r>
              <a:rPr lang="en-US" dirty="0" err="1"/>
              <a:t>Piñera’s</a:t>
            </a:r>
            <a:r>
              <a:rPr lang="en-US" dirty="0"/>
              <a:t> presidency such as the 2010 Maule earthquake and the mining accident of 2010. </a:t>
            </a:r>
          </a:p>
          <a:p>
            <a:r>
              <a:rPr lang="en-US" dirty="0" err="1"/>
              <a:t>Piñera</a:t>
            </a:r>
            <a:r>
              <a:rPr lang="en-US" dirty="0"/>
              <a:t> has been described as an “inept politician” by both the opposition and supporters, according to The Economist in April 2012.</a:t>
            </a:r>
          </a:p>
        </p:txBody>
      </p:sp>
    </p:spTree>
    <p:extLst>
      <p:ext uri="{BB962C8B-B14F-4D97-AF65-F5344CB8AC3E}">
        <p14:creationId xmlns:p14="http://schemas.microsoft.com/office/powerpoint/2010/main" val="137950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0D98-5455-F84A-975B-C1681136C9F2}"/>
              </a:ext>
            </a:extLst>
          </p:cNvPr>
          <p:cNvSpPr>
            <a:spLocks noGrp="1"/>
          </p:cNvSpPr>
          <p:nvPr>
            <p:ph type="title"/>
          </p:nvPr>
        </p:nvSpPr>
        <p:spPr/>
        <p:txBody>
          <a:bodyPr/>
          <a:lstStyle/>
          <a:p>
            <a:r>
              <a:rPr lang="en-US" dirty="0"/>
              <a:t>People</a:t>
            </a:r>
          </a:p>
        </p:txBody>
      </p:sp>
      <p:sp>
        <p:nvSpPr>
          <p:cNvPr id="3" name="Content Placeholder 2">
            <a:extLst>
              <a:ext uri="{FF2B5EF4-FFF2-40B4-BE49-F238E27FC236}">
                <a16:creationId xmlns:a16="http://schemas.microsoft.com/office/drawing/2014/main" id="{2A5EDB5B-6539-2641-B2EE-1384CD544568}"/>
              </a:ext>
            </a:extLst>
          </p:cNvPr>
          <p:cNvSpPr>
            <a:spLocks noGrp="1"/>
          </p:cNvSpPr>
          <p:nvPr>
            <p:ph idx="1"/>
          </p:nvPr>
        </p:nvSpPr>
        <p:spPr>
          <a:xfrm>
            <a:off x="609600" y="1935480"/>
            <a:ext cx="10972800" cy="4922520"/>
          </a:xfrm>
        </p:spPr>
        <p:txBody>
          <a:bodyPr/>
          <a:lstStyle/>
          <a:p>
            <a:r>
              <a:rPr lang="en-US" dirty="0"/>
              <a:t>Population: 17,925,262 (July 2018)</a:t>
            </a:r>
          </a:p>
          <a:p>
            <a:r>
              <a:rPr lang="en-US" dirty="0"/>
              <a:t>Ethnic groups: white and non-indigenous 88.9%, </a:t>
            </a:r>
            <a:r>
              <a:rPr lang="en-US" dirty="0" err="1"/>
              <a:t>Mapuche</a:t>
            </a:r>
            <a:r>
              <a:rPr lang="en-US" dirty="0"/>
              <a:t> 9.1%, Aymara 0.7%, other indigenous groups 1%, unspecified 0.3% (2012)</a:t>
            </a:r>
          </a:p>
          <a:p>
            <a:r>
              <a:rPr lang="en-US" dirty="0"/>
              <a:t>Religions: Roman Catholic 66.7%, Evangelical or Protestant 16.4%, Jehovah’s Witness 1%, other 3.4%, none 11.5%, unspecified 1.1% (2012)</a:t>
            </a:r>
          </a:p>
          <a:p>
            <a:r>
              <a:rPr lang="en-US" dirty="0"/>
              <a:t>Languages: Spanish 99.5%, English 10.2%, indigenous 1%, other 2.3%, unspecified 0.2% (2012)</a:t>
            </a:r>
          </a:p>
          <a:p>
            <a:r>
              <a:rPr lang="en-US" dirty="0"/>
              <a:t>Literacy: 97.5% of the total population ages 15 and over can read and write</a:t>
            </a:r>
          </a:p>
        </p:txBody>
      </p:sp>
    </p:spTree>
    <p:extLst>
      <p:ext uri="{BB962C8B-B14F-4D97-AF65-F5344CB8AC3E}">
        <p14:creationId xmlns:p14="http://schemas.microsoft.com/office/powerpoint/2010/main" val="33138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3AB2-E4B5-6F46-B798-B3D9DF5710A6}"/>
              </a:ext>
            </a:extLst>
          </p:cNvPr>
          <p:cNvSpPr>
            <a:spLocks noGrp="1"/>
          </p:cNvSpPr>
          <p:nvPr>
            <p:ph type="title"/>
          </p:nvPr>
        </p:nvSpPr>
        <p:spPr/>
        <p:txBody>
          <a:bodyPr/>
          <a:lstStyle/>
          <a:p>
            <a:r>
              <a:rPr lang="en-US" dirty="0"/>
              <a:t>Economy</a:t>
            </a:r>
          </a:p>
        </p:txBody>
      </p:sp>
      <p:sp>
        <p:nvSpPr>
          <p:cNvPr id="3" name="Content Placeholder 2">
            <a:extLst>
              <a:ext uri="{FF2B5EF4-FFF2-40B4-BE49-F238E27FC236}">
                <a16:creationId xmlns:a16="http://schemas.microsoft.com/office/drawing/2014/main" id="{0B258B57-4C29-D147-B36B-22E6F759AD19}"/>
              </a:ext>
            </a:extLst>
          </p:cNvPr>
          <p:cNvSpPr>
            <a:spLocks noGrp="1"/>
          </p:cNvSpPr>
          <p:nvPr>
            <p:ph idx="1"/>
          </p:nvPr>
        </p:nvSpPr>
        <p:spPr>
          <a:xfrm>
            <a:off x="609600" y="1935480"/>
            <a:ext cx="10972800" cy="4922520"/>
          </a:xfrm>
        </p:spPr>
        <p:txBody>
          <a:bodyPr>
            <a:normAutofit fontScale="92500" lnSpcReduction="10000"/>
          </a:bodyPr>
          <a:lstStyle/>
          <a:p>
            <a:r>
              <a:rPr lang="en-US" dirty="0"/>
              <a:t>Chile has a market-oriented economy characterized by a high level of foreign trade and a reputation for strong financial institutions and sound policy that have given it the strongest sovereign bond rating in South America. The Chilean Government has generally followed a countercyclical fiscal policy, under which it accumulates surpluses in sovereign wealth funds during periods of high copper prices and economic growth, and generally allows deficit spending only during periods of low copper prices and growth.</a:t>
            </a:r>
          </a:p>
          <a:p>
            <a:r>
              <a:rPr lang="en-US" dirty="0"/>
              <a:t>GDP – per capita: $24,600 (2017)</a:t>
            </a:r>
          </a:p>
          <a:p>
            <a:r>
              <a:rPr lang="en-US" dirty="0"/>
              <a:t>GDP– composition by sector of origin: agriculture 4.2%, industry 32.8%, services 63% (2017)</a:t>
            </a:r>
          </a:p>
          <a:p>
            <a:r>
              <a:rPr lang="en-US" dirty="0"/>
              <a:t>$1 = 693.50 Chilean Peso</a:t>
            </a:r>
          </a:p>
          <a:p>
            <a:r>
              <a:rPr lang="en-US" dirty="0"/>
              <a:t>Population below poverty line: 14.4% (2013)</a:t>
            </a:r>
          </a:p>
          <a:p>
            <a:r>
              <a:rPr lang="en-US" dirty="0"/>
              <a:t>Unemployment rate: 6.7% (2017)</a:t>
            </a:r>
          </a:p>
        </p:txBody>
      </p:sp>
    </p:spTree>
    <p:extLst>
      <p:ext uri="{BB962C8B-B14F-4D97-AF65-F5344CB8AC3E}">
        <p14:creationId xmlns:p14="http://schemas.microsoft.com/office/powerpoint/2010/main" val="295766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A7B6770E-8EC8-004C-839C-5110EB45F305}" vid="{E0A30663-039A-4B48-8C9E-AC1A0CC7EF5A}"/>
    </a:ext>
  </a:extLst>
</a:theme>
</file>

<file path=docProps/app.xml><?xml version="1.0" encoding="utf-8"?>
<Properties xmlns="http://schemas.openxmlformats.org/officeDocument/2006/extended-properties" xmlns:vt="http://schemas.openxmlformats.org/officeDocument/2006/docPropsVTypes">
  <Template>Theme1</Template>
  <TotalTime>21</TotalTime>
  <Words>623</Words>
  <Application>Microsoft Macintosh PowerPoint</Application>
  <PresentationFormat>Widescreen</PresentationFormat>
  <Paragraphs>44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Constantia</vt:lpstr>
      <vt:lpstr>Wingdings 2</vt:lpstr>
      <vt:lpstr>Theme1</vt:lpstr>
      <vt:lpstr>Chile</vt:lpstr>
      <vt:lpstr>PowerPoint Presentation</vt:lpstr>
      <vt:lpstr>PowerPoint Presentation</vt:lpstr>
      <vt:lpstr>PowerPoint Presentation</vt:lpstr>
      <vt:lpstr>Geography</vt:lpstr>
      <vt:lpstr>Political</vt:lpstr>
      <vt:lpstr>Sebastián Piñera</vt:lpstr>
      <vt:lpstr>People</vt:lpstr>
      <vt:lpstr>Economy</vt:lpstr>
      <vt:lpstr>Transnational Issues</vt:lpstr>
      <vt:lpstr>Operation World: Prayer Challenge</vt:lpstr>
      <vt:lpstr>Operation World: Prayer Challenge cont.</vt:lpstr>
      <vt:lpstr>Operation World: Prayer Challenge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Chile</dc:title>
  <dc:creator>Isabelle Choi</dc:creator>
  <cp:lastModifiedBy>Isabelle Choi</cp:lastModifiedBy>
  <cp:revision>3</cp:revision>
  <dcterms:created xsi:type="dcterms:W3CDTF">2018-12-22T04:05:56Z</dcterms:created>
  <dcterms:modified xsi:type="dcterms:W3CDTF">2018-12-22T04:27:23Z</dcterms:modified>
</cp:coreProperties>
</file>